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9" r:id="rId2"/>
    <p:sldMasterId id="2147483698" r:id="rId3"/>
    <p:sldMasterId id="2147483717" r:id="rId4"/>
  </p:sldMasterIdLst>
  <p:sldIdLst>
    <p:sldId id="265" r:id="rId5"/>
    <p:sldId id="261" r:id="rId6"/>
    <p:sldId id="257" r:id="rId7"/>
    <p:sldId id="262" r:id="rId8"/>
    <p:sldId id="258" r:id="rId9"/>
    <p:sldId id="263" r:id="rId10"/>
    <p:sldId id="259" r:id="rId11"/>
    <p:sldId id="260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78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39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4800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075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4703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96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209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19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502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541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59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4505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5661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43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9139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8174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9930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7212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721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9891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4839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792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4469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10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44350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4231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860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8995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3467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973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398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3189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66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1783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6364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1422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8544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4694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8147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2966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3446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503642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3744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668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264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9365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9038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1709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3506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0229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99855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77852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76315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02500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57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4713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0144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8054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4078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6294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1212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70308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39654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380867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42667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19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052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0632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70934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80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95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33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64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57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0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278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  <p:sldLayoutId id="2147483716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20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4ege.ru/sochinenie/60212-kriterii-ocenivanija-itogovogo-sochinenija.html" TargetMode="External"/><Relationship Id="rId1" Type="http://schemas.openxmlformats.org/officeDocument/2006/relationships/slideLayout" Target="../slideLayouts/slideLayout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36512" y="0"/>
            <a:ext cx="9180512" cy="6936111"/>
            <a:chOff x="-36512" y="0"/>
            <a:chExt cx="9180512" cy="6936111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364"/>
            <a:stretch/>
          </p:blipFill>
          <p:spPr>
            <a:xfrm>
              <a:off x="-36512" y="0"/>
              <a:ext cx="9180512" cy="5735782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0" y="5735782"/>
              <a:ext cx="9121583" cy="12003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000" b="1" dirty="0" smtClean="0">
                  <a:solidFill>
                    <a:srgbClr val="002060"/>
                  </a:solidFill>
                </a:rPr>
                <a:t>2024-2025 учебный год</a:t>
              </a:r>
            </a:p>
            <a:p>
              <a:pPr algn="ctr"/>
              <a:endParaRPr lang="ru-RU" sz="3200" b="1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637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8"/>
            <a:ext cx="820891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  <a:latin typeface="Century Gothic" pitchFamily="34" charset="0"/>
                <a:cs typeface="Times New Roman" pitchFamily="18" charset="0"/>
              </a:rPr>
              <a:t>Что такое итоговое сочинение </a:t>
            </a:r>
          </a:p>
          <a:p>
            <a:endParaRPr lang="ru-RU" sz="3200" b="1" dirty="0" smtClean="0">
              <a:solidFill>
                <a:srgbClr val="FF0000"/>
              </a:solidFill>
              <a:latin typeface="Century Gothic" pitchFamily="34" charset="0"/>
              <a:cs typeface="Times New Roman" pitchFamily="18" charset="0"/>
            </a:endParaRPr>
          </a:p>
          <a:p>
            <a:r>
              <a:rPr lang="ru-RU" sz="2400" dirty="0" smtClean="0">
                <a:latin typeface="Century Gothic" pitchFamily="34" charset="0"/>
                <a:cs typeface="Times New Roman" pitchFamily="18" charset="0"/>
              </a:rPr>
              <a:t>    Это экзамен, главная цель которого — проверить умение выпускников рассуждать на нравственно-этические темы, аргументировать свое мнение, привлекая литературные источники, причем необязательно из школьной программы. </a:t>
            </a:r>
          </a:p>
          <a:p>
            <a:r>
              <a:rPr lang="ru-RU" sz="2400" dirty="0" smtClean="0">
                <a:latin typeface="Century Gothic" pitchFamily="34" charset="0"/>
                <a:cs typeface="Times New Roman" pitchFamily="18" charset="0"/>
              </a:rPr>
              <a:t>    Также оно служит допуском к государственной итоговой аттестации для выпускников одиннадцатых классов. </a:t>
            </a:r>
          </a:p>
          <a:p>
            <a:r>
              <a:rPr lang="ru-RU" sz="2400" dirty="0" smtClean="0">
                <a:latin typeface="Century Gothic" pitchFamily="34" charset="0"/>
                <a:cs typeface="Times New Roman" pitchFamily="18" charset="0"/>
              </a:rPr>
              <a:t>    Для успешной сдачи нужно набрать минимум три балла из пяти.</a:t>
            </a:r>
            <a:endParaRPr lang="ru-RU" sz="2400" dirty="0">
              <a:latin typeface="Century Gothic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262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304800"/>
            <a:ext cx="8153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Даты проведения итогового сочинения в 2024–2025 учебном году:</a:t>
            </a:r>
            <a:r>
              <a:rPr lang="ru-RU" sz="2800" dirty="0" smtClean="0"/>
              <a:t> </a:t>
            </a:r>
          </a:p>
          <a:p>
            <a:r>
              <a:rPr lang="ru-RU" sz="2800" b="1" dirty="0" smtClean="0"/>
              <a:t>Основной день:</a:t>
            </a:r>
            <a:r>
              <a:rPr lang="ru-RU" sz="2800" dirty="0" smtClean="0"/>
              <a:t> 4 декабря 2024 года. </a:t>
            </a:r>
            <a:r>
              <a:rPr lang="ru-RU" sz="2800" b="1" dirty="0" smtClean="0"/>
              <a:t>Резервные дни: </a:t>
            </a:r>
            <a:r>
              <a:rPr lang="ru-RU" sz="2800" dirty="0" smtClean="0"/>
              <a:t>5 февраля 2025 года и 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                             9 апреля 2025 года.</a:t>
            </a:r>
            <a:endParaRPr lang="ru-RU" sz="2800" b="1" dirty="0">
              <a:solidFill>
                <a:srgbClr val="DE7E18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3352800"/>
            <a:ext cx="7848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Объём должен быть </a:t>
            </a:r>
            <a:r>
              <a:rPr lang="ru-RU" sz="2800" b="1" dirty="0">
                <a:solidFill>
                  <a:prstClr val="black"/>
                </a:solidFill>
              </a:rPr>
              <a:t>не меньше 250 слов</a:t>
            </a:r>
            <a:r>
              <a:rPr lang="ru-RU" sz="2800" dirty="0">
                <a:solidFill>
                  <a:prstClr val="black"/>
                </a:solidFill>
              </a:rPr>
              <a:t>, иначе будет поставлен незачет.</a:t>
            </a:r>
          </a:p>
          <a:p>
            <a:r>
              <a:rPr lang="ru-RU" sz="2800" dirty="0">
                <a:solidFill>
                  <a:prstClr val="black"/>
                </a:solidFill>
              </a:rPr>
              <a:t>Сочинение должно быть написано </a:t>
            </a:r>
            <a:r>
              <a:rPr lang="ru-RU" sz="2800" b="1" dirty="0">
                <a:solidFill>
                  <a:prstClr val="black"/>
                </a:solidFill>
              </a:rPr>
              <a:t>самостоятельно</a:t>
            </a:r>
            <a:r>
              <a:rPr lang="ru-RU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700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315904"/>
            <a:ext cx="763284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chemeClr val="accent2"/>
                </a:solidFill>
              </a:rPr>
              <a:t>Как проходит итоговое сочинение </a:t>
            </a:r>
          </a:p>
          <a:p>
            <a:endParaRPr lang="ru-RU" sz="2200" b="1" dirty="0" smtClean="0">
              <a:solidFill>
                <a:schemeClr val="accent2"/>
              </a:solidFill>
            </a:endParaRPr>
          </a:p>
          <a:p>
            <a:pPr algn="just"/>
            <a:r>
              <a:rPr lang="ru-RU" sz="2200" dirty="0" smtClean="0"/>
              <a:t>   </a:t>
            </a:r>
            <a:r>
              <a:rPr lang="ru-RU" sz="2000" dirty="0" smtClean="0"/>
              <a:t>На текст из нескольких сотен слов выпускникам дают 3 часа 55 минут.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/>
              <a:t> </a:t>
            </a:r>
            <a:r>
              <a:rPr lang="ru-RU" sz="2000" dirty="0" smtClean="0"/>
              <a:t>  В день экзамена ученики получают билет с шестью темами.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/>
              <a:t> </a:t>
            </a:r>
            <a:r>
              <a:rPr lang="ru-RU" sz="2000" dirty="0" smtClean="0"/>
              <a:t>  Выпускник выбирает одну тему и пишет по ней рассуждение.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/>
              <a:t> </a:t>
            </a:r>
            <a:r>
              <a:rPr lang="ru-RU" sz="2000" dirty="0" smtClean="0"/>
              <a:t>  Результаты школьникам скажут в течение 12 дней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   Тематика делится на три больших блока, они всегда одинаковые — в рамках этих пунктов организаторы и придумывают темы.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   Разделы и подразделы опубликованы на сайте ФИПИ.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03754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0816" y="980728"/>
            <a:ext cx="76816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</a:rPr>
              <a:t>1. 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Духовно-нравственные ориентиры в жизни человека </a:t>
            </a:r>
          </a:p>
          <a:p>
            <a:r>
              <a:rPr lang="ru-RU" sz="2000" dirty="0">
                <a:solidFill>
                  <a:prstClr val="black"/>
                </a:solidFill>
              </a:rPr>
              <a:t>1.1. Внутренний мир человека и его личностные качества</a:t>
            </a:r>
          </a:p>
          <a:p>
            <a:r>
              <a:rPr lang="ru-RU" sz="2000" dirty="0">
                <a:solidFill>
                  <a:prstClr val="black"/>
                </a:solidFill>
              </a:rPr>
              <a:t>1.2. Отношение человека к другому человеку (окружению), нравственные идеалы и выбор между добром и злом</a:t>
            </a:r>
          </a:p>
          <a:p>
            <a:r>
              <a:rPr lang="ru-RU" sz="2000" dirty="0">
                <a:solidFill>
                  <a:prstClr val="black"/>
                </a:solidFill>
              </a:rPr>
              <a:t>1.3. Познание человеком самого себя</a:t>
            </a:r>
          </a:p>
          <a:p>
            <a:r>
              <a:rPr lang="ru-RU" sz="2000" dirty="0">
                <a:solidFill>
                  <a:prstClr val="black"/>
                </a:solidFill>
              </a:rPr>
              <a:t>1.4. Свобода человека и ее ограничения</a:t>
            </a:r>
          </a:p>
          <a:p>
            <a:endParaRPr lang="ru-RU" sz="2000" dirty="0">
              <a:solidFill>
                <a:prstClr val="black"/>
              </a:solidFill>
            </a:endParaRPr>
          </a:p>
          <a:p>
            <a:r>
              <a:rPr lang="ru-RU" sz="2000" dirty="0">
                <a:solidFill>
                  <a:prstClr val="black"/>
                </a:solidFill>
              </a:rPr>
              <a:t>2. 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Семья, общество, Отечество в жизни человека </a:t>
            </a:r>
          </a:p>
          <a:p>
            <a:r>
              <a:rPr lang="ru-RU" sz="2000" dirty="0">
                <a:solidFill>
                  <a:prstClr val="black"/>
                </a:solidFill>
              </a:rPr>
              <a:t>2.1. Семья, род; семейные ценности и традиции</a:t>
            </a:r>
          </a:p>
          <a:p>
            <a:r>
              <a:rPr lang="ru-RU" sz="2000" dirty="0">
                <a:solidFill>
                  <a:prstClr val="black"/>
                </a:solidFill>
              </a:rPr>
              <a:t>2.2. Человек и общество</a:t>
            </a:r>
          </a:p>
          <a:p>
            <a:r>
              <a:rPr lang="ru-RU" sz="2000" dirty="0">
                <a:solidFill>
                  <a:prstClr val="black"/>
                </a:solidFill>
              </a:rPr>
              <a:t>2.3. Родина, государство, гражданская позиция человека</a:t>
            </a:r>
          </a:p>
          <a:p>
            <a:endParaRPr lang="ru-RU" sz="2000" dirty="0">
              <a:solidFill>
                <a:prstClr val="black"/>
              </a:solidFill>
            </a:endParaRPr>
          </a:p>
          <a:p>
            <a:r>
              <a:rPr lang="ru-RU" sz="2000" dirty="0">
                <a:solidFill>
                  <a:prstClr val="black"/>
                </a:solidFill>
              </a:rPr>
              <a:t>3. 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Природа и культура в жизни человека </a:t>
            </a:r>
          </a:p>
          <a:p>
            <a:r>
              <a:rPr lang="ru-RU" sz="2000" dirty="0">
                <a:solidFill>
                  <a:prstClr val="black"/>
                </a:solidFill>
              </a:rPr>
              <a:t>3.1. Природа и человек</a:t>
            </a:r>
          </a:p>
          <a:p>
            <a:r>
              <a:rPr lang="ru-RU" sz="2000" dirty="0">
                <a:solidFill>
                  <a:prstClr val="black"/>
                </a:solidFill>
              </a:rPr>
              <a:t>3.2. Наука и человек</a:t>
            </a:r>
          </a:p>
          <a:p>
            <a:r>
              <a:rPr lang="ru-RU" sz="2000" dirty="0">
                <a:solidFill>
                  <a:prstClr val="black"/>
                </a:solidFill>
              </a:rPr>
              <a:t>3.3. Искусство и человек</a:t>
            </a:r>
          </a:p>
          <a:p>
            <a:r>
              <a:rPr lang="ru-RU" sz="2000" dirty="0">
                <a:solidFill>
                  <a:prstClr val="black"/>
                </a:solidFill>
              </a:rPr>
              <a:t>3.4. Язык и языковая личность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32656"/>
            <a:ext cx="83529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0" dirty="0" smtClean="0">
                <a:solidFill>
                  <a:schemeClr val="accent2"/>
                </a:solidFill>
                <a:effectLst/>
                <a:latin typeface="Century Gothic" pitchFamily="34" charset="0"/>
              </a:rPr>
              <a:t>Разделы и подразделы закрытого банка тем ИС</a:t>
            </a:r>
            <a:endParaRPr lang="ru-RU" sz="2600" dirty="0">
              <a:solidFill>
                <a:schemeClr val="accent2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4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3744" y="620688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entury Gothic" pitchFamily="34" charset="0"/>
              </a:rPr>
              <a:t>В каждый комплект тем итогового сочинения будут включены по две темы из каждого раздела банка: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GoloS"/>
              </a:rPr>
              <a:t/>
            </a:r>
            <a:b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GoloS"/>
              </a:rPr>
            </a:b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GoloS"/>
              </a:rPr>
              <a:t/>
            </a:r>
            <a:b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GoloS"/>
              </a:rPr>
            </a:b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itchFamily="34" charset="0"/>
              </a:rPr>
              <a:t>темы 1, 2 «Духовно-нравственные ориентиры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kern="0" dirty="0">
                <a:latin typeface="Century Gothic" pitchFamily="34" charset="0"/>
              </a:rPr>
              <a:t> </a:t>
            </a:r>
            <a:r>
              <a:rPr lang="ru-RU" sz="2800" kern="0" dirty="0" smtClean="0">
                <a:latin typeface="Century Gothic" pitchFamily="34" charset="0"/>
              </a:rPr>
              <a:t>                 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itchFamily="34" charset="0"/>
              </a:rPr>
              <a:t>в жизни человека»;</a:t>
            </a:r>
            <a:b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itchFamily="34" charset="0"/>
              </a:rPr>
            </a:b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itchFamily="34" charset="0"/>
              </a:rPr>
              <a:t>темы 3, 4 «Семья, общество, Отечество в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kern="0" dirty="0">
                <a:latin typeface="Century Gothic" pitchFamily="34" charset="0"/>
              </a:rPr>
              <a:t> </a:t>
            </a:r>
            <a:r>
              <a:rPr lang="ru-RU" sz="2800" kern="0" dirty="0" smtClean="0">
                <a:latin typeface="Century Gothic" pitchFamily="34" charset="0"/>
              </a:rPr>
              <a:t>                 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itchFamily="34" charset="0"/>
              </a:rPr>
              <a:t>жизни человека»;</a:t>
            </a:r>
            <a:b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itchFamily="34" charset="0"/>
              </a:rPr>
            </a:b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itchFamily="34" charset="0"/>
              </a:rPr>
              <a:t>темы 5, 6 «Природа и культура в жизни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kern="0" dirty="0">
                <a:latin typeface="Century Gothic" pitchFamily="34" charset="0"/>
              </a:rPr>
              <a:t> </a:t>
            </a:r>
            <a:r>
              <a:rPr lang="ru-RU" sz="2800" kern="0" dirty="0" smtClean="0">
                <a:latin typeface="Century Gothic" pitchFamily="34" charset="0"/>
              </a:rPr>
              <a:t>                  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itchFamily="34" charset="0"/>
              </a:rPr>
              <a:t>человека».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</a:rPr>
              <a:t/>
            </a:r>
            <a:b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</a:rPr>
            </a:b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7246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" y="1633537"/>
            <a:ext cx="8972550" cy="359092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91680" y="548679"/>
            <a:ext cx="55892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0" dirty="0" smtClean="0">
                <a:solidFill>
                  <a:schemeClr val="accent2"/>
                </a:solidFill>
                <a:effectLst/>
                <a:latin typeface="GoloS"/>
              </a:rPr>
              <a:t>Образец комплекта тем</a:t>
            </a:r>
            <a:endParaRPr lang="ru-RU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924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1219200"/>
            <a:ext cx="762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Соответствие теме</a:t>
            </a:r>
          </a:p>
          <a:p>
            <a:r>
              <a:rPr lang="ru-RU" dirty="0">
                <a:solidFill>
                  <a:prstClr val="black"/>
                </a:solidFill>
              </a:rPr>
              <a:t>Самое важное — не уходить от темы, соотнести доказательство и вывод с тезисом, не подменять понятия.</a:t>
            </a:r>
          </a:p>
          <a:p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Привлечение литературного материала</a:t>
            </a:r>
          </a:p>
          <a:p>
            <a:r>
              <a:rPr lang="ru-RU" dirty="0">
                <a:solidFill>
                  <a:prstClr val="black"/>
                </a:solidFill>
              </a:rPr>
              <a:t>привести </a:t>
            </a:r>
            <a:r>
              <a:rPr lang="ru-RU" dirty="0">
                <a:solidFill>
                  <a:prstClr val="black"/>
                </a:solidFill>
              </a:rPr>
              <a:t>минимум один литературный аргумент — из русской классики, школьной программы или мировой литературы. </a:t>
            </a:r>
          </a:p>
          <a:p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Композиция и логика рассуждения</a:t>
            </a:r>
          </a:p>
          <a:p>
            <a:r>
              <a:rPr lang="ru-RU" dirty="0">
                <a:solidFill>
                  <a:prstClr val="black"/>
                </a:solidFill>
              </a:rPr>
              <a:t>5 </a:t>
            </a:r>
            <a:r>
              <a:rPr lang="ru-RU" dirty="0">
                <a:solidFill>
                  <a:prstClr val="black"/>
                </a:solidFill>
              </a:rPr>
              <a:t>абзацев:</a:t>
            </a:r>
          </a:p>
          <a:p>
            <a:r>
              <a:rPr lang="ru-RU" dirty="0">
                <a:solidFill>
                  <a:prstClr val="black"/>
                </a:solidFill>
              </a:rPr>
              <a:t>вступление </a:t>
            </a:r>
            <a:r>
              <a:rPr lang="ru-RU" dirty="0">
                <a:solidFill>
                  <a:prstClr val="black"/>
                </a:solidFill>
              </a:rPr>
              <a:t>(тезис),</a:t>
            </a:r>
          </a:p>
          <a:p>
            <a:r>
              <a:rPr lang="ru-RU" dirty="0">
                <a:solidFill>
                  <a:prstClr val="black"/>
                </a:solidFill>
              </a:rPr>
              <a:t>собственное мнение, которое доказывается аргументами,</a:t>
            </a:r>
          </a:p>
          <a:p>
            <a:r>
              <a:rPr lang="ru-RU" dirty="0">
                <a:solidFill>
                  <a:prstClr val="black"/>
                </a:solidFill>
              </a:rPr>
              <a:t>аргумент 1 (доказательство и </a:t>
            </a:r>
            <a:r>
              <a:rPr lang="ru-RU" dirty="0" err="1">
                <a:solidFill>
                  <a:prstClr val="black"/>
                </a:solidFill>
              </a:rPr>
              <a:t>микровывод</a:t>
            </a:r>
            <a:r>
              <a:rPr lang="ru-RU" dirty="0">
                <a:solidFill>
                  <a:prstClr val="black"/>
                </a:solidFill>
              </a:rPr>
              <a:t>),</a:t>
            </a:r>
          </a:p>
          <a:p>
            <a:r>
              <a:rPr lang="ru-RU" dirty="0">
                <a:solidFill>
                  <a:prstClr val="black"/>
                </a:solidFill>
              </a:rPr>
              <a:t>аргумент 2 (доказательство или контраргумент + </a:t>
            </a:r>
            <a:r>
              <a:rPr lang="ru-RU" dirty="0" err="1">
                <a:solidFill>
                  <a:prstClr val="black"/>
                </a:solidFill>
              </a:rPr>
              <a:t>микровывод</a:t>
            </a:r>
            <a:r>
              <a:rPr lang="ru-RU" dirty="0">
                <a:solidFill>
                  <a:prstClr val="black"/>
                </a:solidFill>
              </a:rPr>
              <a:t>),</a:t>
            </a:r>
          </a:p>
          <a:p>
            <a:r>
              <a:rPr lang="ru-RU" dirty="0">
                <a:solidFill>
                  <a:prstClr val="black"/>
                </a:solidFill>
              </a:rPr>
              <a:t>вывод (итог рассуждений).</a:t>
            </a:r>
          </a:p>
          <a:p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Качество письменной речи</a:t>
            </a:r>
          </a:p>
          <a:p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Грамотность</a:t>
            </a:r>
          </a:p>
          <a:p>
            <a:r>
              <a:rPr lang="ru-RU" dirty="0">
                <a:solidFill>
                  <a:prstClr val="black"/>
                </a:solidFill>
              </a:rPr>
              <a:t>на </a:t>
            </a:r>
            <a:r>
              <a:rPr lang="ru-RU" dirty="0">
                <a:solidFill>
                  <a:prstClr val="black"/>
                </a:solidFill>
              </a:rPr>
              <a:t>100 слов приходится в сумме более пяти ошибок</a:t>
            </a:r>
            <a:r>
              <a:rPr lang="ru-RU" dirty="0">
                <a:solidFill>
                  <a:prstClr val="black"/>
                </a:solidFill>
              </a:rPr>
              <a:t>: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5144" y="418613"/>
            <a:ext cx="8105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Критерии оценивания итогового сочинения </a:t>
            </a:r>
            <a:endParaRPr lang="ru-RU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51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8257" y="476672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Успешное написание итогового сочинения является для выпускников 11 классов допуском к государственной итоговой аттестации. </a:t>
            </a:r>
            <a:endParaRPr lang="ru-RU" sz="2000" dirty="0" smtClean="0"/>
          </a:p>
          <a:p>
            <a:endParaRPr lang="ru-RU" sz="2000" dirty="0">
              <a:hlinkClick r:id="rId2"/>
            </a:endParaRPr>
          </a:p>
          <a:p>
            <a:r>
              <a:rPr lang="ru-RU" sz="2000" b="1" dirty="0" smtClean="0">
                <a:hlinkClick r:id="rId2"/>
              </a:rPr>
              <a:t>Оценивается </a:t>
            </a:r>
            <a:r>
              <a:rPr lang="ru-RU" sz="2000" b="1" dirty="0">
                <a:hlinkClick r:id="rId2"/>
              </a:rPr>
              <a:t>сочинение</a:t>
            </a:r>
            <a:r>
              <a:rPr lang="ru-RU" sz="2000" dirty="0"/>
              <a:t> по системе «зачёт»/«незачёт».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Рекомендуемый </a:t>
            </a:r>
            <a:r>
              <a:rPr lang="ru-RU" sz="2000" dirty="0"/>
              <a:t>объем сочинения − от 350 слов, минимальный – не менее 250 слов.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Обучающиеся </a:t>
            </a:r>
            <a:r>
              <a:rPr lang="ru-RU" sz="2000" dirty="0"/>
              <a:t>с ограниченными возможностями здоровья вместо итогового сочинения вправе выбрать написание итогового изложения.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7676459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3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449</Words>
  <Application>Microsoft Office PowerPoint</Application>
  <PresentationFormat>Экран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Легкий дым</vt:lpstr>
      <vt:lpstr>1_Легкий дым</vt:lpstr>
      <vt:lpstr>2_Легкий дым</vt:lpstr>
      <vt:lpstr>3_Легкий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Майя</dc:creator>
  <cp:lastModifiedBy>Майя</cp:lastModifiedBy>
  <cp:revision>4</cp:revision>
  <dcterms:created xsi:type="dcterms:W3CDTF">2024-10-29T11:00:54Z</dcterms:created>
  <dcterms:modified xsi:type="dcterms:W3CDTF">2024-10-29T11:36:56Z</dcterms:modified>
</cp:coreProperties>
</file>